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4" r:id="rId3"/>
    <p:sldId id="293" r:id="rId4"/>
    <p:sldId id="287" r:id="rId5"/>
    <p:sldId id="290" r:id="rId6"/>
    <p:sldId id="301" r:id="rId7"/>
    <p:sldId id="294" r:id="rId8"/>
    <p:sldId id="304" r:id="rId9"/>
    <p:sldId id="296" r:id="rId10"/>
    <p:sldId id="297" r:id="rId11"/>
    <p:sldId id="298" r:id="rId12"/>
    <p:sldId id="299" r:id="rId13"/>
    <p:sldId id="305" r:id="rId14"/>
    <p:sldId id="300" r:id="rId15"/>
    <p:sldId id="292" r:id="rId16"/>
    <p:sldId id="262" r:id="rId17"/>
    <p:sldId id="289" r:id="rId18"/>
    <p:sldId id="306" r:id="rId19"/>
    <p:sldId id="268" r:id="rId20"/>
    <p:sldId id="266" r:id="rId21"/>
    <p:sldId id="302" r:id="rId22"/>
    <p:sldId id="303" r:id="rId23"/>
    <p:sldId id="307" r:id="rId24"/>
    <p:sldId id="270" r:id="rId25"/>
  </p:sldIdLst>
  <p:sldSz cx="9144000" cy="6858000" type="screen4x3"/>
  <p:notesSz cx="6858000" cy="9144000"/>
  <p:embeddedFontLst>
    <p:embeddedFont>
      <p:font typeface="Segoe UI" pitchFamily="34" charset="0"/>
      <p:regular r:id="rId28"/>
      <p:bold r:id="rId29"/>
      <p:italic r:id="rId30"/>
      <p:boldItalic r:id="rId31"/>
    </p:embeddedFont>
    <p:embeddedFont>
      <p:font typeface="Perpetua" charset="0"/>
      <p:regular r:id="rId32"/>
      <p:bold r:id="rId33"/>
      <p:italic r:id="rId34"/>
      <p:boldItalic r:id="rId35"/>
    </p:embeddedFont>
    <p:embeddedFont>
      <p:font typeface="Calibri" pitchFamily="34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3F7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68" autoAdjust="0"/>
    <p:restoredTop sz="94689" autoAdjust="0"/>
  </p:normalViewPr>
  <p:slideViewPr>
    <p:cSldViewPr>
      <p:cViewPr varScale="1">
        <p:scale>
          <a:sx n="69" d="100"/>
          <a:sy n="69" d="100"/>
        </p:scale>
        <p:origin x="-13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532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38BFCD0-0326-48DB-AB6F-E98E3E791681}" type="datetimeFigureOut">
              <a:rPr lang="en-US"/>
              <a:pPr>
                <a:defRPr/>
              </a:pPr>
              <a:t>2/16/2014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3C30E47-428A-485B-A51F-E361C7284D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F80CACA-6D3F-4462-B5DC-18517DA12695}" type="datetimeFigureOut">
              <a:rPr lang="en-US"/>
              <a:pPr>
                <a:defRPr/>
              </a:pPr>
              <a:t>2/16/2014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3AB2F2F-79B9-4839-BEA2-BE00DD9088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A735CE-68AA-40A4-B806-54D4852D507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Kristen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BD5C02-42AC-44CA-ACD1-BB045E0AF75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Kristen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38AEE1-DF5A-45F4-BE60-16434ACD438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Kristen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9A68C2-C703-4A2A-B387-D9F6F0208EB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Kristen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A1B393-555C-4825-8F3A-6B0455BCE4B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Kristen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DC617B-3D4C-45EC-9721-E1A2283C079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Kristen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2B5224-1E18-4926-AFE5-86C0A7728F8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0"/>
            <a:ext cx="7772400" cy="1470025"/>
          </a:xfrm>
        </p:spPr>
        <p:txBody>
          <a:bodyPr anchor="b"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9600" y="13284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4BBDF-7041-4DDE-94DE-B360479D41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428400"/>
            <a:ext cx="8229600" cy="6397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9144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6A9DF-BBAC-4844-8E5A-7108BD088F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E251E-07F7-4B8D-B4C0-D61BEA2C16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274638"/>
            <a:ext cx="1219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7162800" cy="6278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38" y="457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0AE90-4113-4E68-BC7F-5DCEA73149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28400"/>
            <a:ext cx="8229600" cy="6397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9144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124200" y="65500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7200" y="6550025"/>
            <a:ext cx="2133600" cy="365125"/>
          </a:xfr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8F12DCC7-F309-4AD2-BA76-523A6FB65D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1200" y="1676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24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428400"/>
            <a:ext cx="8229600" cy="6397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9144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F261B-EB57-4492-B335-A625332F68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17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DEB82-F4DB-4658-8990-FA0BF61CC3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428400"/>
            <a:ext cx="8229600" cy="6397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9144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B8D02-D6F0-49D6-A790-4097419931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1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752601"/>
            <a:ext cx="57150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428400"/>
            <a:ext cx="8229600" cy="6397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9144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3528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3352800"/>
            <a:ext cx="57150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F32FC-22CC-4281-9CDE-AAA1E25AD9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2"/>
          <p:cNvCxnSpPr>
            <a:endCxn id="9" idx="3"/>
          </p:cNvCxnSpPr>
          <p:nvPr userDrawn="1"/>
        </p:nvCxnSpPr>
        <p:spPr>
          <a:xfrm rot="5400000">
            <a:off x="1651000" y="3303588"/>
            <a:ext cx="3100387" cy="1588"/>
          </a:xfrm>
          <a:prstGeom prst="line">
            <a:avLst/>
          </a:prstGeom>
          <a:ln w="25400">
            <a:solidFill>
              <a:schemeClr val="accent4">
                <a:lumMod val="75000"/>
                <a:alpha val="2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3"/>
          <p:cNvCxnSpPr/>
          <p:nvPr userDrawn="1"/>
        </p:nvCxnSpPr>
        <p:spPr>
          <a:xfrm rot="5400000">
            <a:off x="3963194" y="3809206"/>
            <a:ext cx="4114800" cy="1588"/>
          </a:xfrm>
          <a:prstGeom prst="line">
            <a:avLst/>
          </a:prstGeom>
          <a:ln w="25400">
            <a:solidFill>
              <a:schemeClr val="accent4">
                <a:lumMod val="75000"/>
                <a:alpha val="2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428400"/>
            <a:ext cx="8229600" cy="6397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9144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5814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238500" y="35814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019800" y="35814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1752600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238500" y="1752600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019800" y="1752600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21B98-ED3E-411C-A4CC-B4D406AC3E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32004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40687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648200" y="1752601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32004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09600" y="428400"/>
            <a:ext cx="8229600" cy="6397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9144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7DE28-729F-42C4-BA05-2AC2C90E6C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428400"/>
            <a:ext cx="8229600" cy="6397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9144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F6308-44C8-426A-8E80-5B0BB8719D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14338" y="457200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42088"/>
            <a:ext cx="2895600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542088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635EC0-8DEA-476C-88C9-09B49481E5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12" r:id="rId3"/>
    <p:sldLayoutId id="2147483713" r:id="rId4"/>
    <p:sldLayoutId id="2147483714" r:id="rId5"/>
    <p:sldLayoutId id="2147483715" r:id="rId6"/>
    <p:sldLayoutId id="2147483723" r:id="rId7"/>
    <p:sldLayoutId id="2147483716" r:id="rId8"/>
    <p:sldLayoutId id="2147483717" r:id="rId9"/>
    <p:sldLayoutId id="2147483718" r:id="rId10"/>
    <p:sldLayoutId id="2147483719" r:id="rId11"/>
    <p:sldLayoutId id="2147483724" r:id="rId12"/>
    <p:sldLayoutId id="2147483725" r:id="rId13"/>
    <p:sldLayoutId id="2147483720" r:id="rId14"/>
  </p:sldLayoutIdLst>
  <p:transition>
    <p:push dir="r"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11596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15964"/>
          </a:solidFill>
          <a:latin typeface="Segoe U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15964"/>
          </a:solidFill>
          <a:latin typeface="Segoe U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15964"/>
          </a:solidFill>
          <a:latin typeface="Segoe U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15964"/>
          </a:solidFill>
          <a:latin typeface="Segoe U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115964"/>
          </a:solidFill>
          <a:latin typeface="Segoe U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115964"/>
          </a:solidFill>
          <a:latin typeface="Segoe U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115964"/>
          </a:solidFill>
          <a:latin typeface="Segoe U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115964"/>
          </a:solidFill>
          <a:latin typeface="Segoe U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3495C"/>
        </a:buClr>
        <a:buSzPct val="70000"/>
        <a:buFont typeface="Arial" charset="0"/>
        <a:defRPr sz="3200" kern="1200">
          <a:solidFill>
            <a:srgbClr val="11596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3495C"/>
        </a:buClr>
        <a:buSzPct val="70000"/>
        <a:buFont typeface="Arial" charset="0"/>
        <a:buChar char="•"/>
        <a:defRPr sz="2800" kern="1200">
          <a:solidFill>
            <a:srgbClr val="11596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3495C"/>
        </a:buClr>
        <a:buSzPct val="70000"/>
        <a:buFont typeface="Arial" charset="0"/>
        <a:buChar char="•"/>
        <a:defRPr sz="2400" kern="1200">
          <a:solidFill>
            <a:srgbClr val="11596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3495C"/>
        </a:buClr>
        <a:buSzPct val="70000"/>
        <a:buFont typeface="Arial" charset="0"/>
        <a:buChar char="•"/>
        <a:defRPr sz="2000" kern="1200">
          <a:solidFill>
            <a:srgbClr val="11596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3495C"/>
        </a:buClr>
        <a:buSzPct val="70000"/>
        <a:buFont typeface="Arial" charset="0"/>
        <a:buChar char="•"/>
        <a:defRPr sz="2000" kern="1200">
          <a:solidFill>
            <a:srgbClr val="11596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orinda\Documents\Grade%2011\AP%20Environmental%20Science\Solar%20Parabolic%20Trough%20Animation.wmv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hyperlink" Target="http://www.hiwtc.com/photo/products/8/00/88/8835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orinda\Documents\Grade%2012\I2I\Lesson%20Plan\Solar%20Heating.wmv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5.xml"/><Relationship Id="rId1" Type="http://schemas.openxmlformats.org/officeDocument/2006/relationships/video" Target="file:///C:\Users\Dorinda\Documents\Grade%2011\AP%20Environmental%20Science\Solar%20Power%20Tower%20Animation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ctrTitle"/>
          </p:nvPr>
        </p:nvSpPr>
        <p:spPr>
          <a:xfrm>
            <a:off x="381000" y="762000"/>
            <a:ext cx="7772400" cy="708025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115964"/>
                </a:solidFill>
              </a:rPr>
              <a:t>Solar Energy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447800"/>
            <a:ext cx="64008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115964"/>
                </a:solidFill>
              </a:rPr>
              <a:t>Oak Park High School 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115964"/>
                </a:solidFill>
              </a:rPr>
              <a:t>Idea To Impact 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115964"/>
                </a:solidFill>
              </a:rPr>
              <a:t>2014</a:t>
            </a:r>
          </a:p>
        </p:txBody>
      </p:sp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6629400" y="228600"/>
            <a:ext cx="2362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</a:pPr>
            <a:endParaRPr lang="en-US" sz="1100">
              <a:latin typeface="Perpetua" pitchFamily="18" charset="0"/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0" y="6461125"/>
            <a:ext cx="9144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accent1"/>
                </a:solidFill>
                <a:latin typeface="Segoe UI" pitchFamily="34" charset="0"/>
              </a:rPr>
              <a:t>Alexis Cheney  Dorinda Fong  Kristen Bender Rachel Convey Laura Cruz-Albrecht  Wendy Xiao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  <p:bldP spid="3" grpId="0" build="p"/>
      <p:bldP spid="184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www.eere.energy.gov/basics/renewable_energy/images/power_tow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2169" y="2057400"/>
            <a:ext cx="5484609" cy="3505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Thermal Energy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90600" y="914400"/>
            <a:ext cx="8153400" cy="457200"/>
          </a:xfrm>
        </p:spPr>
        <p:txBody>
          <a:bodyPr/>
          <a:lstStyle/>
          <a:p>
            <a:r>
              <a:rPr lang="en-US" dirty="0" smtClean="0"/>
              <a:t>Central Receiver Systems: Power Tower &amp; Heliostats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37356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Heliostats</a:t>
            </a:r>
            <a:r>
              <a:rPr lang="en-US" sz="2000" dirty="0" smtClean="0"/>
              <a:t> (mirrors or reflectors) direct sunlight to receiver on </a:t>
            </a:r>
            <a:r>
              <a:rPr lang="en-US" sz="2000" b="1" dirty="0" smtClean="0"/>
              <a:t>collector tower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Heat transfer fluid </a:t>
            </a:r>
            <a:r>
              <a:rPr lang="en-US" sz="2000" dirty="0" smtClean="0"/>
              <a:t>is pumped up the tower and heated by focused solar energy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High pressure </a:t>
            </a:r>
            <a:r>
              <a:rPr lang="en-US" sz="2000" b="1" dirty="0" smtClean="0"/>
              <a:t>steam</a:t>
            </a:r>
            <a:r>
              <a:rPr lang="en-US" sz="2000" dirty="0" smtClean="0"/>
              <a:t> turns </a:t>
            </a:r>
            <a:r>
              <a:rPr lang="en-US" sz="2000" b="1" dirty="0" smtClean="0"/>
              <a:t>turbine</a:t>
            </a:r>
            <a:r>
              <a:rPr lang="en-US" sz="2000" dirty="0" smtClean="0"/>
              <a:t>, generating electricity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Thermal Energy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90600" y="914400"/>
            <a:ext cx="8153400" cy="457200"/>
          </a:xfrm>
        </p:spPr>
        <p:txBody>
          <a:bodyPr/>
          <a:lstStyle/>
          <a:p>
            <a:r>
              <a:rPr lang="en-US" dirty="0" smtClean="0"/>
              <a:t>Solar Thermal Plant/Parabolic Trough</a:t>
            </a:r>
            <a:endParaRPr lang="en-US" dirty="0"/>
          </a:p>
        </p:txBody>
      </p:sp>
      <p:pic>
        <p:nvPicPr>
          <p:cNvPr id="7" name="Solar Parabolic Trough Animation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90600" y="1395412"/>
            <a:ext cx="7080251" cy="5310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4.bp.blogspot.com/_kaOSsbWmI8M/Su3TFfiHyZI/AAAAAAAAALA/_XxechA1EgE/s400/Parabolic+Troughs+CSP+Schematic+WorldChanging+0424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657600"/>
            <a:ext cx="6019800" cy="2829306"/>
          </a:xfrm>
          <a:prstGeom prst="rect">
            <a:avLst/>
          </a:prstGeom>
          <a:noFill/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81000" y="1676400"/>
            <a:ext cx="8534400" cy="22098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Sunlight hits the </a:t>
            </a:r>
            <a:r>
              <a:rPr lang="en-US" sz="2000" b="1" dirty="0" smtClean="0"/>
              <a:t>receiver</a:t>
            </a:r>
            <a:r>
              <a:rPr lang="en-US" sz="2000" dirty="0" smtClean="0"/>
              <a:t> (parabolic mirrors or reflectors)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Receivers direct the sunlight to </a:t>
            </a:r>
            <a:r>
              <a:rPr lang="en-US" sz="2000" b="1" dirty="0" smtClean="0"/>
              <a:t>receiver tube</a:t>
            </a:r>
            <a:r>
              <a:rPr lang="en-US" sz="2000" dirty="0" smtClean="0"/>
              <a:t>, which is filled with heat transfer fluid and is located at focal line of parabola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Hot fluid </a:t>
            </a:r>
            <a:r>
              <a:rPr lang="en-US" sz="2000" dirty="0" smtClean="0"/>
              <a:t>transfers heat to water in heat exchanger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b="1" dirty="0" smtClean="0"/>
              <a:t>steam</a:t>
            </a:r>
            <a:r>
              <a:rPr lang="en-US" sz="2000" dirty="0" smtClean="0"/>
              <a:t> powers the turbine, generating electricity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Thermal Energy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90600" y="914400"/>
            <a:ext cx="8153400" cy="457200"/>
          </a:xfrm>
        </p:spPr>
        <p:txBody>
          <a:bodyPr/>
          <a:lstStyle/>
          <a:p>
            <a:r>
              <a:rPr lang="en-US" dirty="0" smtClean="0"/>
              <a:t>Solar Thermal Plant/Parabolic Trough</a:t>
            </a:r>
            <a:endParaRPr lang="en-US" dirty="0"/>
          </a:p>
        </p:txBody>
      </p:sp>
      <p:sp>
        <p:nvSpPr>
          <p:cNvPr id="6" name="Oval Callout 5"/>
          <p:cNvSpPr>
            <a:spLocks noChangeArrowheads="1"/>
          </p:cNvSpPr>
          <p:nvPr/>
        </p:nvSpPr>
        <p:spPr bwMode="auto">
          <a:xfrm>
            <a:off x="6934200" y="304800"/>
            <a:ext cx="1676400" cy="1600200"/>
          </a:xfrm>
          <a:prstGeom prst="wedgeEllipseCallout">
            <a:avLst>
              <a:gd name="adj1" fmla="val 32787"/>
              <a:gd name="adj2" fmla="val 16435"/>
            </a:avLst>
          </a:prstGeom>
          <a:solidFill>
            <a:srgbClr val="91C6F7">
              <a:alpha val="34901"/>
            </a:srgbClr>
          </a:solidFill>
          <a:ln w="25400" algn="ctr">
            <a:solidFill>
              <a:srgbClr val="08509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 b="1" dirty="0" smtClean="0">
                <a:solidFill>
                  <a:srgbClr val="0B5395"/>
                </a:solidFill>
                <a:latin typeface="Segoe UI" pitchFamily="34" charset="0"/>
              </a:rPr>
              <a:t>Note the difference between heliostats &amp; parabolic troughs  </a:t>
            </a:r>
            <a:endParaRPr lang="en-US" sz="1400" b="1" dirty="0">
              <a:solidFill>
                <a:srgbClr val="0B5395"/>
              </a:solidFill>
              <a:latin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2" grpId="0"/>
      <p:bldP spid="4" grpId="0" build="p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No CO</a:t>
            </a:r>
            <a:r>
              <a:rPr lang="en-US" baseline="-25000" dirty="0" smtClean="0"/>
              <a:t>2 </a:t>
            </a:r>
            <a:r>
              <a:rPr lang="en-US" dirty="0" smtClean="0"/>
              <a:t> emissions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Quick construction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Moderate environmental impact and net energy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Reduced costs of turbine back-up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Low efficiency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High cost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Needs back-up system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Requires large land plots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May impact desert environment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dirty="0" smtClean="0"/>
              <a:t>cons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Thermal Energy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90600" y="914400"/>
            <a:ext cx="8153400" cy="457200"/>
          </a:xfrm>
        </p:spPr>
        <p:txBody>
          <a:bodyPr/>
          <a:lstStyle/>
          <a:p>
            <a:r>
              <a:rPr lang="en-US" dirty="0" smtClean="0"/>
              <a:t>Advantages &amp; Disadvantages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uiExpand="1" build="p"/>
      <p:bldP spid="4" grpId="0" uiExpand="1" build="p"/>
      <p:bldP spid="5" grpId="0" build="p" animBg="1"/>
      <p:bldP spid="6" grpId="0"/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7"/>
          <p:cNvSpPr>
            <a:spLocks noGrp="1"/>
          </p:cNvSpPr>
          <p:nvPr>
            <p:ph sz="half" idx="2"/>
          </p:nvPr>
        </p:nvSpPr>
        <p:spPr>
          <a:xfrm>
            <a:off x="3276600" y="1600200"/>
            <a:ext cx="5715000" cy="4648200"/>
          </a:xfrm>
        </p:spPr>
        <p:txBody>
          <a:bodyPr/>
          <a:lstStyle/>
          <a:p>
            <a:pPr marL="0" indent="0" eaLnBrk="1" hangingPunct="1">
              <a:lnSpc>
                <a:spcPts val="2800"/>
              </a:lnSpc>
              <a:buFont typeface="Arial" charset="0"/>
              <a:buChar char="•"/>
            </a:pPr>
            <a:r>
              <a:rPr lang="en-US" sz="2000" dirty="0" smtClean="0"/>
              <a:t>Utilizes thermal energy</a:t>
            </a:r>
          </a:p>
          <a:p>
            <a:pPr marL="0" indent="0" eaLnBrk="1" hangingPunct="1">
              <a:lnSpc>
                <a:spcPts val="2800"/>
              </a:lnSpc>
              <a:buFont typeface="Arial" charset="0"/>
              <a:buChar char="•"/>
            </a:pPr>
            <a:r>
              <a:rPr lang="en-US" sz="2000" dirty="0" smtClean="0"/>
              <a:t>Solar cookers can reach 250</a:t>
            </a:r>
            <a:r>
              <a:rPr lang="en-US" sz="2000" dirty="0" smtClean="0">
                <a:cs typeface="Segoe UI" pitchFamily="34" charset="0"/>
              </a:rPr>
              <a:t>°F</a:t>
            </a:r>
            <a:r>
              <a:rPr lang="en-US" sz="2000" dirty="0" smtClean="0"/>
              <a:t> to 425</a:t>
            </a:r>
            <a:r>
              <a:rPr lang="en-US" sz="2000" dirty="0" smtClean="0">
                <a:cs typeface="Segoe UI" pitchFamily="34" charset="0"/>
              </a:rPr>
              <a:t>°F</a:t>
            </a:r>
          </a:p>
          <a:p>
            <a:pPr marL="0" indent="0" eaLnBrk="1" hangingPunct="1">
              <a:lnSpc>
                <a:spcPts val="2800"/>
              </a:lnSpc>
              <a:buFont typeface="Arial" charset="0"/>
              <a:buChar char="•"/>
            </a:pPr>
            <a:r>
              <a:rPr lang="en-US" sz="2000" dirty="0" smtClean="0">
                <a:cs typeface="Segoe UI" pitchFamily="34" charset="0"/>
              </a:rPr>
              <a:t>Anything that is normally cooked in an oven can be put in a solar cooker</a:t>
            </a:r>
          </a:p>
          <a:p>
            <a:pPr marL="0" indent="0" eaLnBrk="1" hangingPunct="1">
              <a:lnSpc>
                <a:spcPts val="2800"/>
              </a:lnSpc>
              <a:buFont typeface="Arial" charset="0"/>
              <a:buChar char="•"/>
            </a:pPr>
            <a:r>
              <a:rPr lang="en-US" sz="2000" dirty="0" smtClean="0"/>
              <a:t>Becoming popular and useful around the world</a:t>
            </a:r>
          </a:p>
          <a:p>
            <a:pPr lvl="1" eaLnBrk="1" hangingPunct="1">
              <a:lnSpc>
                <a:spcPts val="2800"/>
              </a:lnSpc>
            </a:pPr>
            <a:r>
              <a:rPr lang="en-US" sz="1800" dirty="0" smtClean="0"/>
              <a:t>Cook meals </a:t>
            </a:r>
          </a:p>
          <a:p>
            <a:pPr lvl="1" eaLnBrk="1" hangingPunct="1">
              <a:lnSpc>
                <a:spcPts val="2800"/>
              </a:lnSpc>
            </a:pPr>
            <a:r>
              <a:rPr lang="en-US" sz="1800" dirty="0" smtClean="0"/>
              <a:t>Sanitize medical devices</a:t>
            </a:r>
          </a:p>
          <a:p>
            <a:pPr lvl="1" eaLnBrk="1" hangingPunct="1">
              <a:lnSpc>
                <a:spcPts val="2800"/>
              </a:lnSpc>
            </a:pPr>
            <a:r>
              <a:rPr lang="en-US" sz="1800" dirty="0" smtClean="0"/>
              <a:t>Clean and heat water</a:t>
            </a:r>
          </a:p>
          <a:p>
            <a:pPr lvl="1" eaLnBrk="1" hangingPunct="1">
              <a:lnSpc>
                <a:spcPts val="2800"/>
              </a:lnSpc>
            </a:pPr>
            <a:r>
              <a:rPr lang="en-US" sz="1800" dirty="0" smtClean="0"/>
              <a:t>No electricity required</a:t>
            </a:r>
          </a:p>
          <a:p>
            <a:pPr lvl="1" eaLnBrk="1" hangingPunct="1">
              <a:lnSpc>
                <a:spcPts val="2800"/>
              </a:lnSpc>
            </a:pPr>
            <a:r>
              <a:rPr lang="en-US" sz="1800" dirty="0" smtClean="0"/>
              <a:t>No pollution </a:t>
            </a:r>
          </a:p>
        </p:txBody>
      </p:sp>
      <p:sp>
        <p:nvSpPr>
          <p:cNvPr id="23555" name="Title 5"/>
          <p:cNvSpPr>
            <a:spLocks noGrp="1"/>
          </p:cNvSpPr>
          <p:nvPr>
            <p:ph type="title"/>
          </p:nvPr>
        </p:nvSpPr>
        <p:spPr>
          <a:xfrm>
            <a:off x="609600" y="428625"/>
            <a:ext cx="8229600" cy="639763"/>
          </a:xfrm>
        </p:spPr>
        <p:txBody>
          <a:bodyPr/>
          <a:lstStyle/>
          <a:p>
            <a:pPr eaLnBrk="1" hangingPunct="1"/>
            <a:r>
              <a:rPr lang="en-US" smtClean="0"/>
              <a:t>Solar Thermal Energy</a:t>
            </a:r>
          </a:p>
        </p:txBody>
      </p:sp>
      <p:sp>
        <p:nvSpPr>
          <p:cNvPr id="2355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90600" y="914400"/>
            <a:ext cx="8153400" cy="457200"/>
          </a:xfrm>
        </p:spPr>
        <p:txBody>
          <a:bodyPr/>
          <a:lstStyle/>
          <a:p>
            <a:pPr marL="0" indent="0" eaLnBrk="1" hangingPunct="1"/>
            <a:r>
              <a:rPr lang="en-US" dirty="0" smtClean="0"/>
              <a:t>Solar Cooking!</a:t>
            </a:r>
          </a:p>
        </p:txBody>
      </p:sp>
      <p:pic>
        <p:nvPicPr>
          <p:cNvPr id="23562" name="Picture 10" descr="ANd9GcSC0vme9u5rbyua61myDbltEfxImeFXe0MElD9PC4AURILhwp9t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76400"/>
            <a:ext cx="3048000" cy="175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12" descr="ANd9GcSTlbXvg6W1-2RMcPX452Uabt1fY5pip1bTj5AAgIbTrWwl_d98H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500" y="3962400"/>
            <a:ext cx="22479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Callout 11"/>
          <p:cNvSpPr>
            <a:spLocks noChangeArrowheads="1"/>
          </p:cNvSpPr>
          <p:nvPr/>
        </p:nvSpPr>
        <p:spPr bwMode="auto">
          <a:xfrm>
            <a:off x="838200" y="3505200"/>
            <a:ext cx="1447800" cy="1371600"/>
          </a:xfrm>
          <a:prstGeom prst="wedgeEllipseCallout">
            <a:avLst>
              <a:gd name="adj1" fmla="val 32787"/>
              <a:gd name="adj2" fmla="val 16435"/>
            </a:avLst>
          </a:prstGeom>
          <a:solidFill>
            <a:srgbClr val="91C6F7">
              <a:alpha val="34901"/>
            </a:srgbClr>
          </a:solidFill>
          <a:ln w="25400" algn="ctr">
            <a:solidFill>
              <a:srgbClr val="08509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 dirty="0" smtClean="0">
                <a:solidFill>
                  <a:srgbClr val="0B5395"/>
                </a:solidFill>
                <a:latin typeface="Segoe UI" pitchFamily="34" charset="0"/>
              </a:rPr>
              <a:t>You </a:t>
            </a:r>
            <a:r>
              <a:rPr lang="en-US" sz="1400" dirty="0">
                <a:solidFill>
                  <a:srgbClr val="0B5395"/>
                </a:solidFill>
                <a:latin typeface="Segoe UI" pitchFamily="34" charset="0"/>
              </a:rPr>
              <a:t>can build a solar cooker!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Panels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Parts of a PV System</a:t>
            </a:r>
            <a:endParaRPr lang="en-US" dirty="0"/>
          </a:p>
        </p:txBody>
      </p:sp>
      <p:pic>
        <p:nvPicPr>
          <p:cNvPr id="55298" name="Picture 2" descr="http://solarenergyfactsblog.com/wp-content/uploads/2012/03/how-solar-system-works-diagra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4572000" cy="3763927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228600"/>
            <a:ext cx="4267200" cy="6477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Photovoltaic Cell</a:t>
            </a:r>
            <a:r>
              <a:rPr lang="en-US" sz="2000" b="0" dirty="0" smtClean="0"/>
              <a:t>-semiconductor material generates voltage and current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Module</a:t>
            </a:r>
            <a:r>
              <a:rPr lang="en-US" sz="2000" b="0" dirty="0" smtClean="0"/>
              <a:t>-cells wired together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Array</a:t>
            </a:r>
            <a:r>
              <a:rPr lang="en-US" sz="2000" b="0" dirty="0" smtClean="0"/>
              <a:t>-One or more modules with hardware 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Charge Controller</a:t>
            </a:r>
            <a:r>
              <a:rPr lang="en-US" sz="2000" b="0" dirty="0" smtClean="0"/>
              <a:t>-equipment regulates battery voltage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Battery Storage</a:t>
            </a:r>
            <a:r>
              <a:rPr lang="en-US" sz="2000" b="0" dirty="0" smtClean="0"/>
              <a:t>-stores DC electrical energy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Inverter</a:t>
            </a:r>
            <a:r>
              <a:rPr lang="en-US" sz="2000" b="0" dirty="0" smtClean="0"/>
              <a:t>-converts DC to AC to operate loads that require AC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DC Loads</a:t>
            </a:r>
            <a:r>
              <a:rPr lang="en-US" sz="2000" b="0" dirty="0" smtClean="0"/>
              <a:t>-appliances, motors and equipment powered by direct current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AC Loads</a:t>
            </a:r>
            <a:r>
              <a:rPr lang="en-US" sz="2000" b="0" dirty="0" smtClean="0"/>
              <a:t>-appliances, motors and equipment powered by alternating current</a:t>
            </a:r>
          </a:p>
          <a:p>
            <a:endParaRPr 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3962400" cy="3581400"/>
          </a:xfrm>
        </p:spPr>
        <p:txBody>
          <a:bodyPr/>
          <a:lstStyle/>
          <a:p>
            <a:pPr marL="0" indent="0" eaLnBrk="1" hangingPunct="1"/>
            <a:r>
              <a:rPr lang="en-US" sz="2000" dirty="0" smtClean="0"/>
              <a:t>PV systems transform the energy of light particles (photons) from the sun into electricity.  </a:t>
            </a:r>
          </a:p>
          <a:p>
            <a:pPr lvl="1" eaLnBrk="1" hangingPunct="1"/>
            <a:r>
              <a:rPr lang="en-US" sz="1800" dirty="0" smtClean="0"/>
              <a:t>PV cells are made of silicon wafers which absorb the photons that hit it</a:t>
            </a:r>
          </a:p>
          <a:p>
            <a:pPr lvl="1" eaLnBrk="1" hangingPunct="1"/>
            <a:r>
              <a:rPr lang="en-US" sz="1800" dirty="0" smtClean="0"/>
              <a:t>Cells are connected to make modules and arrays </a:t>
            </a:r>
          </a:p>
          <a:p>
            <a:pPr lvl="1" eaLnBrk="1" hangingPunct="1"/>
            <a:r>
              <a:rPr lang="en-US" sz="1800" dirty="0" smtClean="0"/>
              <a:t>It can collect energy and store it as electricity for later  </a:t>
            </a:r>
          </a:p>
        </p:txBody>
      </p:sp>
      <p:sp>
        <p:nvSpPr>
          <p:cNvPr id="22531" name="Title 3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29600" cy="639763"/>
          </a:xfrm>
        </p:spPr>
        <p:txBody>
          <a:bodyPr/>
          <a:lstStyle/>
          <a:p>
            <a:pPr eaLnBrk="1" hangingPunct="1"/>
            <a:r>
              <a:rPr lang="en-US" dirty="0" smtClean="0"/>
              <a:t>Solar Panels</a:t>
            </a:r>
          </a:p>
        </p:txBody>
      </p:sp>
      <p:sp>
        <p:nvSpPr>
          <p:cNvPr id="2253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1000" y="914400"/>
            <a:ext cx="8153400" cy="457200"/>
          </a:xfrm>
        </p:spPr>
        <p:txBody>
          <a:bodyPr/>
          <a:lstStyle/>
          <a:p>
            <a:pPr marL="0" indent="0" eaLnBrk="1" hangingPunct="1"/>
            <a:r>
              <a:rPr lang="en-US" dirty="0" smtClean="0"/>
              <a:t>Photovoltaic (PV) Solar System Focus</a:t>
            </a:r>
          </a:p>
          <a:p>
            <a:pPr marL="0" indent="0" eaLnBrk="1" hangingPunct="1"/>
            <a:endParaRPr lang="en-US" dirty="0" smtClean="0"/>
          </a:p>
        </p:txBody>
      </p:sp>
      <p:sp>
        <p:nvSpPr>
          <p:cNvPr id="22535" name="Content Placeholder 1"/>
          <p:cNvSpPr>
            <a:spLocks/>
          </p:cNvSpPr>
          <p:nvPr/>
        </p:nvSpPr>
        <p:spPr bwMode="auto">
          <a:xfrm>
            <a:off x="990600" y="4953000"/>
            <a:ext cx="1905000" cy="19050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Clr>
                <a:srgbClr val="03495C"/>
              </a:buClr>
              <a:buSzPct val="70000"/>
              <a:buFont typeface="Arial" charset="0"/>
              <a:buNone/>
            </a:pPr>
            <a:r>
              <a:rPr lang="en-US" sz="14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Segoe UI" pitchFamily="34" charset="0"/>
              </a:rPr>
              <a:t>Energy </a:t>
            </a:r>
            <a:r>
              <a:rPr lang="en-US" sz="1400" b="1" dirty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Segoe UI" pitchFamily="34" charset="0"/>
              </a:rPr>
              <a:t>cannot be created or destroyed but it can be changed into different forms. </a:t>
            </a:r>
          </a:p>
        </p:txBody>
      </p:sp>
      <p:pic>
        <p:nvPicPr>
          <p:cNvPr id="7" name="il_fi" descr="http://climate.nasa.gov/kids/images/solar-ce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52400"/>
            <a:ext cx="2865119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l_fi" descr="http://www.daviddarling.info/images/domestic_solar_power_system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876800" y="3048000"/>
            <a:ext cx="4089400" cy="3657600"/>
          </a:xfr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  <p:bldP spid="22531" grpId="0"/>
      <p:bldP spid="22532" grpId="0" build="p"/>
      <p:bldP spid="2253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09600" y="428625"/>
            <a:ext cx="8229600" cy="639763"/>
          </a:xfrm>
        </p:spPr>
        <p:txBody>
          <a:bodyPr/>
          <a:lstStyle/>
          <a:p>
            <a:r>
              <a:rPr lang="en-US" dirty="0" smtClean="0"/>
              <a:t>Solar Panels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609600" y="1752601"/>
            <a:ext cx="4038600" cy="2819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b="0" dirty="0" smtClean="0"/>
              <a:t>Increase efficiency-silicon</a:t>
            </a:r>
          </a:p>
          <a:p>
            <a:pPr>
              <a:buFont typeface="Arial" pitchFamily="34" charset="0"/>
              <a:buChar char="•"/>
            </a:pPr>
            <a:r>
              <a:rPr lang="en-US" sz="2400" b="0" dirty="0" smtClean="0"/>
              <a:t>Lower production costs</a:t>
            </a:r>
          </a:p>
          <a:p>
            <a:pPr>
              <a:buFont typeface="Arial" pitchFamily="34" charset="0"/>
              <a:buChar char="•"/>
            </a:pPr>
            <a:r>
              <a:rPr lang="en-US" sz="2400" b="0" dirty="0" err="1" smtClean="0"/>
              <a:t>Nanoparticles</a:t>
            </a:r>
            <a:r>
              <a:rPr lang="en-US" sz="2400" b="0" dirty="0" smtClean="0"/>
              <a:t>/</a:t>
            </a:r>
            <a:r>
              <a:rPr lang="en-US" sz="2400" b="0" dirty="0" err="1" smtClean="0"/>
              <a:t>Nano</a:t>
            </a:r>
            <a:r>
              <a:rPr lang="en-US" sz="2400" b="0" dirty="0" smtClean="0"/>
              <a:t> flakes</a:t>
            </a:r>
          </a:p>
          <a:p>
            <a:pPr>
              <a:buFont typeface="Arial" pitchFamily="34" charset="0"/>
              <a:buChar char="•"/>
            </a:pPr>
            <a:r>
              <a:rPr lang="en-US" sz="2400" b="0" dirty="0" smtClean="0"/>
              <a:t>Organic solar cells</a:t>
            </a:r>
          </a:p>
          <a:p>
            <a:pPr>
              <a:buFont typeface="Arial" pitchFamily="34" charset="0"/>
              <a:buChar char="•"/>
            </a:pPr>
            <a:r>
              <a:rPr lang="en-US" sz="2400" b="0" dirty="0" smtClean="0"/>
              <a:t>Solar films not from silicon</a:t>
            </a:r>
          </a:p>
          <a:p>
            <a:pPr>
              <a:buFont typeface="Arial" pitchFamily="34" charset="0"/>
              <a:buChar char="•"/>
            </a:pPr>
            <a:r>
              <a:rPr lang="en-US" sz="2400" b="0" dirty="0" smtClean="0"/>
              <a:t>Liquid solar array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2150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62000" y="990600"/>
            <a:ext cx="8153400" cy="457200"/>
          </a:xfrm>
        </p:spPr>
        <p:txBody>
          <a:bodyPr/>
          <a:lstStyle/>
          <a:p>
            <a:pPr marL="0" indent="0"/>
            <a:r>
              <a:rPr lang="en-US" dirty="0" smtClean="0"/>
              <a:t>Technological Advances</a:t>
            </a:r>
          </a:p>
        </p:txBody>
      </p:sp>
      <p:pic>
        <p:nvPicPr>
          <p:cNvPr id="21510" name="Picture 6" descr="http://holicool.com/wp-content/uploads/2012/06/solar-powered-ship-feature-transportation-design-ide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52400"/>
            <a:ext cx="3714750" cy="2476501"/>
          </a:xfrm>
          <a:prstGeom prst="rect">
            <a:avLst/>
          </a:prstGeom>
          <a:noFill/>
        </p:spPr>
      </p:pic>
      <p:pic>
        <p:nvPicPr>
          <p:cNvPr id="21512" name="Picture 8" descr="http://ecofriend.com/wp-content/uploads/2012/07/2007-06-01_1_3LK4G_13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191000"/>
            <a:ext cx="2860325" cy="1752600"/>
          </a:xfrm>
          <a:prstGeom prst="rect">
            <a:avLst/>
          </a:prstGeom>
          <a:noFill/>
        </p:spPr>
      </p:pic>
      <p:pic>
        <p:nvPicPr>
          <p:cNvPr id="7174" name="Picture 6" descr="http://s3-ak.buzzfeed.com/static/enhanced/terminal01/2011/3/31/16/enhanced-buzz-5528-1301601924-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00357" y="3886200"/>
            <a:ext cx="3791243" cy="2753417"/>
          </a:xfrm>
          <a:prstGeom prst="rect">
            <a:avLst/>
          </a:prstGeom>
          <a:noFill/>
        </p:spPr>
      </p:pic>
      <p:pic>
        <p:nvPicPr>
          <p:cNvPr id="7176" name="Picture 8" descr="http://www.phillydesignblog.com/wp-content/uploads/2009/05/bigbell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4724400"/>
            <a:ext cx="2540000" cy="1905000"/>
          </a:xfrm>
          <a:prstGeom prst="rect">
            <a:avLst/>
          </a:prstGeom>
          <a:noFill/>
        </p:spPr>
      </p:pic>
      <p:pic>
        <p:nvPicPr>
          <p:cNvPr id="7172" name="Picture 4" descr="http://s3-ak.buzzfeed.com/static/enhanced/terminal01/2011/3/31/16/enhanced-buzz-5516-1301602357-2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62600" y="2133600"/>
            <a:ext cx="3276600" cy="2129791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uiExpand="1" build="p"/>
      <p:bldP spid="2150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No CO</a:t>
            </a:r>
            <a:r>
              <a:rPr lang="en-US" baseline="-25000" dirty="0" smtClean="0"/>
              <a:t>2 </a:t>
            </a:r>
            <a:r>
              <a:rPr lang="en-US" dirty="0" smtClean="0"/>
              <a:t> emissions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High net energy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Quick installation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Easy to move or expand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Work in inclement weather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Small environmental impact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Last several decades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Low efficiency levels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Need back-up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Solar cell power plants take up large land plots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Expensive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DC convert to AC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dirty="0" smtClean="0"/>
              <a:t>cons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Panels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90600" y="914400"/>
            <a:ext cx="8153400" cy="457200"/>
          </a:xfrm>
        </p:spPr>
        <p:txBody>
          <a:bodyPr/>
          <a:lstStyle/>
          <a:p>
            <a:r>
              <a:rPr lang="en-US" dirty="0" smtClean="0"/>
              <a:t>Advantages &amp; Disadvantages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00"/>
                            </p:stCondLst>
                            <p:childTnLst>
                              <p:par>
                                <p:cTn id="9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uiExpand="1" build="p"/>
      <p:bldP spid="4" grpId="0" uiExpand="1" build="p"/>
      <p:bldP spid="5" grpId="0" build="p" animBg="1"/>
      <p:bldP spid="6" grpId="0"/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609600" y="428625"/>
            <a:ext cx="8229600" cy="639763"/>
          </a:xfrm>
        </p:spPr>
        <p:txBody>
          <a:bodyPr/>
          <a:lstStyle/>
          <a:p>
            <a:pPr eaLnBrk="1" hangingPunct="1"/>
            <a:r>
              <a:rPr lang="en-US" dirty="0" smtClean="0"/>
              <a:t>Energy Usage in the United States</a:t>
            </a:r>
          </a:p>
        </p:txBody>
      </p:sp>
      <p:sp>
        <p:nvSpPr>
          <p:cNvPr id="2867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914400"/>
            <a:ext cx="8153400" cy="457200"/>
          </a:xfrm>
        </p:spPr>
        <p:txBody>
          <a:bodyPr/>
          <a:lstStyle/>
          <a:p>
            <a:pPr marL="0" indent="0" eaLnBrk="1" hangingPunct="1"/>
            <a:r>
              <a:rPr lang="en-US" dirty="0" smtClean="0"/>
              <a:t>Only 8% is renewable!</a:t>
            </a:r>
          </a:p>
        </p:txBody>
      </p:sp>
      <p:pic>
        <p:nvPicPr>
          <p:cNvPr id="28680" name="Picture 8" descr="US-Energy-Breakdown-Ch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447800"/>
            <a:ext cx="42672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10" descr="Alternative-Energy-Breakdow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2590800"/>
            <a:ext cx="5038725" cy="346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4" name="Oval 12"/>
          <p:cNvSpPr>
            <a:spLocks noChangeArrowheads="1"/>
          </p:cNvSpPr>
          <p:nvPr/>
        </p:nvSpPr>
        <p:spPr bwMode="auto">
          <a:xfrm>
            <a:off x="1524000" y="1676400"/>
            <a:ext cx="533400" cy="533400"/>
          </a:xfrm>
          <a:prstGeom prst="ellips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>
            <a:off x="1981200" y="2133600"/>
            <a:ext cx="1905000" cy="2895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>
            <a:off x="1981200" y="2133600"/>
            <a:ext cx="3505200" cy="762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build="p"/>
      <p:bldP spid="28684" grpId="0" animBg="1"/>
      <p:bldP spid="28685" grpId="0" animBg="1"/>
      <p:bldP spid="2868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7"/>
          <p:cNvSpPr>
            <a:spLocks noGrp="1"/>
          </p:cNvSpPr>
          <p:nvPr>
            <p:ph type="title"/>
          </p:nvPr>
        </p:nvSpPr>
        <p:spPr>
          <a:xfrm>
            <a:off x="609600" y="428625"/>
            <a:ext cx="8229600" cy="639763"/>
          </a:xfrm>
        </p:spPr>
        <p:txBody>
          <a:bodyPr/>
          <a:lstStyle/>
          <a:p>
            <a:pPr eaLnBrk="1" hangingPunct="1"/>
            <a:r>
              <a:rPr lang="en-US" dirty="0" smtClean="0"/>
              <a:t>Forms of Energy</a:t>
            </a:r>
          </a:p>
        </p:txBody>
      </p:sp>
      <p:sp>
        <p:nvSpPr>
          <p:cNvPr id="2457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90600" y="914400"/>
            <a:ext cx="8153400" cy="457200"/>
          </a:xfrm>
        </p:spPr>
        <p:txBody>
          <a:bodyPr/>
          <a:lstStyle/>
          <a:p>
            <a:pPr marL="0" indent="0" eaLnBrk="1" hangingPunct="1"/>
            <a:r>
              <a:rPr lang="en-US" dirty="0" smtClean="0"/>
              <a:t>A quick review…</a:t>
            </a:r>
          </a:p>
        </p:txBody>
      </p:sp>
      <p:sp>
        <p:nvSpPr>
          <p:cNvPr id="24579" name="Content Placeholder 8"/>
          <p:cNvSpPr>
            <a:spLocks noGrp="1"/>
          </p:cNvSpPr>
          <p:nvPr>
            <p:ph sz="half" idx="1"/>
          </p:nvPr>
        </p:nvSpPr>
        <p:spPr>
          <a:xfrm>
            <a:off x="685800" y="3581400"/>
            <a:ext cx="2209800" cy="457200"/>
          </a:xfrm>
        </p:spPr>
        <p:txBody>
          <a:bodyPr>
            <a:normAutofit fontScale="85000" lnSpcReduction="10000"/>
          </a:bodyPr>
          <a:lstStyle/>
          <a:p>
            <a:pPr marL="0" indent="0" algn="ctr" eaLnBrk="1" hangingPunct="1">
              <a:defRPr/>
            </a:pPr>
            <a:r>
              <a:rPr lang="en-US" sz="2400" dirty="0" smtClean="0"/>
              <a:t>Thermal (heat)</a:t>
            </a:r>
          </a:p>
        </p:txBody>
      </p:sp>
      <p:sp>
        <p:nvSpPr>
          <p:cNvPr id="24580" name="Content Placeholder 9"/>
          <p:cNvSpPr>
            <a:spLocks noGrp="1"/>
          </p:cNvSpPr>
          <p:nvPr>
            <p:ph sz="half" idx="2"/>
          </p:nvPr>
        </p:nvSpPr>
        <p:spPr>
          <a:xfrm>
            <a:off x="3276600" y="3581400"/>
            <a:ext cx="2667000" cy="457200"/>
          </a:xfrm>
        </p:spPr>
        <p:txBody>
          <a:bodyPr>
            <a:normAutofit fontScale="70000" lnSpcReduction="20000"/>
          </a:bodyPr>
          <a:lstStyle/>
          <a:p>
            <a:pPr marL="0" indent="0" algn="ctr" eaLnBrk="1" hangingPunct="1">
              <a:defRPr/>
            </a:pPr>
            <a:r>
              <a:rPr lang="en-US" sz="2400" dirty="0" smtClean="0"/>
              <a:t>Electromagnetic (light)</a:t>
            </a:r>
          </a:p>
          <a:p>
            <a:pPr marL="0" indent="0" eaLnBrk="1" hangingPunct="1">
              <a:defRPr/>
            </a:pPr>
            <a:endParaRPr lang="en-US" sz="2400" dirty="0" smtClean="0"/>
          </a:p>
        </p:txBody>
      </p:sp>
      <p:sp>
        <p:nvSpPr>
          <p:cNvPr id="24581" name="Content Placeholder 11"/>
          <p:cNvSpPr>
            <a:spLocks noGrp="1"/>
          </p:cNvSpPr>
          <p:nvPr>
            <p:ph sz="half" idx="14"/>
          </p:nvPr>
        </p:nvSpPr>
        <p:spPr>
          <a:xfrm>
            <a:off x="6019800" y="3581400"/>
            <a:ext cx="2743200" cy="533400"/>
          </a:xfrm>
        </p:spPr>
        <p:txBody>
          <a:bodyPr>
            <a:normAutofit fontScale="62500" lnSpcReduction="20000"/>
          </a:bodyPr>
          <a:lstStyle/>
          <a:p>
            <a:pPr marL="0" indent="0" algn="ctr" eaLnBrk="1" hangingPunct="1">
              <a:defRPr/>
            </a:pPr>
            <a:r>
              <a:rPr lang="en-US" sz="2400" dirty="0" smtClean="0"/>
              <a:t>Chemical (body functions)</a:t>
            </a:r>
          </a:p>
          <a:p>
            <a:pPr marL="0" indent="0" eaLnBrk="1" hangingPunct="1">
              <a:defRPr/>
            </a:pPr>
            <a:endParaRPr lang="en-US" sz="2400" dirty="0" smtClean="0"/>
          </a:p>
        </p:txBody>
      </p:sp>
      <p:sp>
        <p:nvSpPr>
          <p:cNvPr id="21" name="Notched Right Arrow 20"/>
          <p:cNvSpPr/>
          <p:nvPr/>
        </p:nvSpPr>
        <p:spPr>
          <a:xfrm>
            <a:off x="2895600" y="2362200"/>
            <a:ext cx="609600" cy="6096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Notched Right Arrow 21"/>
          <p:cNvSpPr/>
          <p:nvPr/>
        </p:nvSpPr>
        <p:spPr>
          <a:xfrm>
            <a:off x="5715000" y="2362200"/>
            <a:ext cx="609600" cy="6096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4800600" y="4191000"/>
            <a:ext cx="36576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93F71"/>
                </a:solidFill>
                <a:latin typeface="Segoe UI" pitchFamily="34" charset="0"/>
              </a:rPr>
              <a:t>Other forms of energy include: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093F71"/>
                </a:solidFill>
                <a:latin typeface="Segoe UI" pitchFamily="34" charset="0"/>
              </a:rPr>
              <a:t>Electrical 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093F71"/>
                </a:solidFill>
                <a:latin typeface="Segoe UI" pitchFamily="34" charset="0"/>
              </a:rPr>
              <a:t>Electrochemical 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093F71"/>
                </a:solidFill>
                <a:latin typeface="Segoe UI" pitchFamily="34" charset="0"/>
              </a:rPr>
              <a:t>Sound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093F71"/>
                </a:solidFill>
                <a:latin typeface="Segoe UI" pitchFamily="34" charset="0"/>
              </a:rPr>
              <a:t>Potential 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093F71"/>
                </a:solidFill>
                <a:latin typeface="Segoe UI" pitchFamily="34" charset="0"/>
              </a:rPr>
              <a:t>Kinetic</a:t>
            </a:r>
          </a:p>
        </p:txBody>
      </p:sp>
      <p:pic>
        <p:nvPicPr>
          <p:cNvPr id="24589" name="Picture 13" descr="MM900236357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828800"/>
            <a:ext cx="10636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0" name="Picture 14" descr="MC900432617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19812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1" name="Picture 15" descr="MM900283884[1]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1981200"/>
            <a:ext cx="17526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Callout 11"/>
          <p:cNvSpPr>
            <a:spLocks noChangeArrowheads="1"/>
          </p:cNvSpPr>
          <p:nvPr/>
        </p:nvSpPr>
        <p:spPr bwMode="auto">
          <a:xfrm>
            <a:off x="6629400" y="152400"/>
            <a:ext cx="1828800" cy="1676400"/>
          </a:xfrm>
          <a:prstGeom prst="wedgeEllipseCallout">
            <a:avLst>
              <a:gd name="adj1" fmla="val -15278"/>
              <a:gd name="adj2" fmla="val 25380"/>
            </a:avLst>
          </a:prstGeom>
          <a:solidFill>
            <a:srgbClr val="91C6F7">
              <a:alpha val="34901"/>
            </a:srgbClr>
          </a:solidFill>
          <a:ln w="25400" algn="ctr">
            <a:solidFill>
              <a:srgbClr val="08509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>
                <a:solidFill>
                  <a:srgbClr val="0B5395"/>
                </a:solidFill>
                <a:latin typeface="Segoe UI" pitchFamily="34" charset="0"/>
              </a:rPr>
              <a:t>Which types of energy does the sun give us?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  <p:bldP spid="24578" grpId="0" build="p"/>
      <p:bldP spid="24579" grpId="0"/>
      <p:bldP spid="24580" grpId="0"/>
      <p:bldP spid="24581" grpId="0"/>
      <p:bldP spid="21" grpId="0" animBg="1"/>
      <p:bldP spid="22" grpId="0" animBg="1"/>
      <p:bldP spid="24588" grpId="0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3" cstate="print"/>
          <a:srcRect l="3947" t="4863" r="3947" b="2736"/>
          <a:stretch>
            <a:fillRect/>
          </a:stretch>
        </p:blipFill>
        <p:spPr bwMode="auto">
          <a:xfrm>
            <a:off x="3352800" y="1295400"/>
            <a:ext cx="5334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ext Placeholder 2"/>
          <p:cNvSpPr>
            <a:spLocks noGrp="1"/>
          </p:cNvSpPr>
          <p:nvPr>
            <p:ph type="body" sz="half" idx="2"/>
          </p:nvPr>
        </p:nvSpPr>
        <p:spPr>
          <a:xfrm>
            <a:off x="304800" y="1600200"/>
            <a:ext cx="2895600" cy="2895600"/>
          </a:xfrm>
        </p:spPr>
        <p:txBody>
          <a:bodyPr/>
          <a:lstStyle/>
          <a:p>
            <a:pPr algn="ctr" eaLnBrk="1" hangingPunct="1">
              <a:lnSpc>
                <a:spcPct val="110000"/>
              </a:lnSpc>
            </a:pPr>
            <a:r>
              <a:rPr lang="en-US" sz="2400" i="1" dirty="0" smtClean="0"/>
              <a:t>Used the most: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sz="2400" b="1" dirty="0" smtClean="0"/>
              <a:t>Natural Gas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sz="2400" i="1" dirty="0" smtClean="0"/>
              <a:t>Used the least:</a:t>
            </a:r>
            <a:r>
              <a:rPr lang="en-US" sz="2400" dirty="0" smtClean="0"/>
              <a:t> </a:t>
            </a:r>
            <a:r>
              <a:rPr lang="en-US" sz="2400" b="1" dirty="0" smtClean="0"/>
              <a:t>Renewable energy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sz="2400" dirty="0" smtClean="0"/>
              <a:t>…which includes solar energy!</a:t>
            </a:r>
          </a:p>
        </p:txBody>
      </p:sp>
      <p:sp>
        <p:nvSpPr>
          <p:cNvPr id="27651" name="Title 3"/>
          <p:cNvSpPr>
            <a:spLocks noGrp="1"/>
          </p:cNvSpPr>
          <p:nvPr>
            <p:ph type="title"/>
          </p:nvPr>
        </p:nvSpPr>
        <p:spPr>
          <a:xfrm>
            <a:off x="609600" y="428625"/>
            <a:ext cx="8229600" cy="639763"/>
          </a:xfrm>
        </p:spPr>
        <p:txBody>
          <a:bodyPr/>
          <a:lstStyle/>
          <a:p>
            <a:pPr eaLnBrk="1" hangingPunct="1"/>
            <a:r>
              <a:rPr lang="en-US" smtClean="0"/>
              <a:t>Energy Usage in the United States</a:t>
            </a:r>
          </a:p>
        </p:txBody>
      </p:sp>
      <p:sp>
        <p:nvSpPr>
          <p:cNvPr id="2765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90600" y="990600"/>
            <a:ext cx="8153400" cy="457200"/>
          </a:xfrm>
        </p:spPr>
        <p:txBody>
          <a:bodyPr/>
          <a:lstStyle/>
          <a:p>
            <a:pPr marL="0" indent="0" eaLnBrk="1" hangingPunct="1"/>
            <a:r>
              <a:rPr lang="en-US" dirty="0" smtClean="0"/>
              <a:t>More recent data</a:t>
            </a:r>
          </a:p>
        </p:txBody>
      </p:sp>
      <p:sp>
        <p:nvSpPr>
          <p:cNvPr id="27657" name="AutoShape 9"/>
          <p:cNvSpPr>
            <a:spLocks noChangeArrowheads="1"/>
          </p:cNvSpPr>
          <p:nvPr/>
        </p:nvSpPr>
        <p:spPr bwMode="auto">
          <a:xfrm>
            <a:off x="6096000" y="3276600"/>
            <a:ext cx="1447800" cy="1752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1914499952 h 21600"/>
              <a:gd name="T4" fmla="*/ 1079277402 w 21600"/>
              <a:gd name="T5" fmla="*/ 2147483647 h 21600"/>
              <a:gd name="T6" fmla="*/ 0 w 21600"/>
              <a:gd name="T7" fmla="*/ 2147483647 h 21600"/>
              <a:gd name="T8" fmla="*/ 1079277402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1914499952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610 w 21600"/>
              <a:gd name="T25" fmla="*/ 17256 h 21600"/>
              <a:gd name="T26" fmla="*/ 18519 w 21600"/>
              <a:gd name="T27" fmla="*/ 18519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7888" y="0"/>
                </a:moveTo>
                <a:lnTo>
                  <a:pt x="14175" y="3584"/>
                </a:lnTo>
                <a:lnTo>
                  <a:pt x="17256" y="3584"/>
                </a:lnTo>
                <a:lnTo>
                  <a:pt x="17256" y="17256"/>
                </a:lnTo>
                <a:lnTo>
                  <a:pt x="3584" y="17256"/>
                </a:lnTo>
                <a:lnTo>
                  <a:pt x="3584" y="14175"/>
                </a:lnTo>
                <a:lnTo>
                  <a:pt x="0" y="17888"/>
                </a:lnTo>
                <a:lnTo>
                  <a:pt x="3584" y="21600"/>
                </a:lnTo>
                <a:lnTo>
                  <a:pt x="3584" y="18519"/>
                </a:lnTo>
                <a:lnTo>
                  <a:pt x="18519" y="18519"/>
                </a:lnTo>
                <a:lnTo>
                  <a:pt x="18519" y="3584"/>
                </a:lnTo>
                <a:lnTo>
                  <a:pt x="21600" y="358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/>
      <p:bldP spid="27651" grpId="0"/>
      <p:bldP spid="27652" grpId="0" build="p"/>
      <p:bldP spid="2765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www.mnn.com/sites/default/files/user-1517/1416748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263947"/>
            <a:ext cx="3649673" cy="2441653"/>
          </a:xfrm>
          <a:prstGeom prst="rect">
            <a:avLst/>
          </a:prstGeom>
          <a:noFill/>
        </p:spPr>
      </p:pic>
      <p:pic>
        <p:nvPicPr>
          <p:cNvPr id="2056" name="Picture 8" descr="http://solpowerpeople.com/wp-content/uploads/2012/03/money-solar-panels.jpg"/>
          <p:cNvPicPr>
            <a:picLocks noChangeAspect="1" noChangeArrowheads="1"/>
          </p:cNvPicPr>
          <p:nvPr/>
        </p:nvPicPr>
        <p:blipFill>
          <a:blip r:embed="rId3" cstate="print"/>
          <a:srcRect t="10390"/>
          <a:stretch>
            <a:fillRect/>
          </a:stretch>
        </p:blipFill>
        <p:spPr bwMode="auto">
          <a:xfrm>
            <a:off x="5105400" y="1295400"/>
            <a:ext cx="3909759" cy="262766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solar limited?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1"/>
            <a:ext cx="5715000" cy="3657599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Consumers:</a:t>
            </a:r>
            <a:r>
              <a:rPr lang="en-US" sz="2000" b="0" dirty="0" smtClean="0"/>
              <a:t> expensive pricing deters buyers from long term benefits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Economic perspective</a:t>
            </a:r>
            <a:r>
              <a:rPr lang="en-US" sz="2000" b="0" dirty="0" smtClean="0"/>
              <a:t>: unequal subsidies, overpricing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Government: </a:t>
            </a:r>
            <a:r>
              <a:rPr lang="en-US" sz="2000" b="0" dirty="0" smtClean="0"/>
              <a:t>slowly willing to support in recent years, focus on broad concepts of “clean energy” and reducing funding to fossil fuel companies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Resources: </a:t>
            </a:r>
            <a:r>
              <a:rPr lang="en-US" sz="2000" b="0" dirty="0" smtClean="0"/>
              <a:t>land, purifying elements is  expensive</a:t>
            </a:r>
          </a:p>
          <a:p>
            <a:pPr>
              <a:buFont typeface="Arial" pitchFamily="34" charset="0"/>
              <a:buChar char="•"/>
            </a:pPr>
            <a:endParaRPr lang="en-US" sz="2000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90600" y="990600"/>
            <a:ext cx="8153400" cy="457200"/>
          </a:xfrm>
        </p:spPr>
        <p:txBody>
          <a:bodyPr/>
          <a:lstStyle/>
          <a:p>
            <a:r>
              <a:rPr lang="en-US" dirty="0" smtClean="0"/>
              <a:t>People &amp; Government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229600" cy="43735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2012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0" dirty="0" smtClean="0"/>
              <a:t>Doubled nation’s supply of renewable energy (43 gigawatts in 2009, 87 gigawatts in 2012)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Allowed development of clean energy on public land to power 3 million homes (worth 13,000 megawatts)</a:t>
            </a:r>
            <a:endParaRPr lang="en-US" sz="1200" b="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2013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“Spin Cell” concept released, conical shape, tracking systems not needed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2014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0" dirty="0" smtClean="0"/>
              <a:t>State of Union Address: Obama promoted “clean energy” and reducing “carbon pollution”</a:t>
            </a:r>
            <a:endParaRPr lang="en-US" sz="2000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90600" y="914400"/>
            <a:ext cx="8153400" cy="457200"/>
          </a:xfrm>
        </p:spPr>
        <p:txBody>
          <a:bodyPr/>
          <a:lstStyle/>
          <a:p>
            <a:r>
              <a:rPr lang="en-US" dirty="0" smtClean="0"/>
              <a:t>Renewable Energy Successes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9116" y="5181600"/>
            <a:ext cx="5083393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5359791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0557" y="2390201"/>
            <a:ext cx="4023443" cy="446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SEEK!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990600" y="914400"/>
            <a:ext cx="8153400" cy="457200"/>
          </a:xfrm>
        </p:spPr>
        <p:txBody>
          <a:bodyPr/>
          <a:lstStyle/>
          <a:p>
            <a:r>
              <a:rPr lang="en-US" dirty="0" smtClean="0"/>
              <a:t>Solar Energy Eco Knowledge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/>
          </p:nvPr>
        </p:nvSpPr>
        <p:spPr>
          <a:xfrm>
            <a:off x="609600" y="2286000"/>
            <a:ext cx="7772400" cy="1752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learning with us!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5"/>
          <p:cNvSpPr>
            <a:spLocks noGrp="1"/>
          </p:cNvSpPr>
          <p:nvPr>
            <p:ph type="title"/>
          </p:nvPr>
        </p:nvSpPr>
        <p:spPr>
          <a:xfrm>
            <a:off x="609600" y="457200"/>
            <a:ext cx="8229600" cy="639763"/>
          </a:xfrm>
        </p:spPr>
        <p:txBody>
          <a:bodyPr/>
          <a:lstStyle/>
          <a:p>
            <a:pPr eaLnBrk="1" hangingPunct="1"/>
            <a:r>
              <a:rPr lang="en-US" dirty="0" smtClean="0"/>
              <a:t>What Is Renewable Solar Energy?</a:t>
            </a:r>
          </a:p>
        </p:txBody>
      </p:sp>
      <p:sp>
        <p:nvSpPr>
          <p:cNvPr id="20482" name="Content Placeholder 6"/>
          <p:cNvSpPr>
            <a:spLocks noGrp="1"/>
          </p:cNvSpPr>
          <p:nvPr>
            <p:ph idx="1"/>
          </p:nvPr>
        </p:nvSpPr>
        <p:spPr>
          <a:xfrm>
            <a:off x="228600" y="1371600"/>
            <a:ext cx="8610600" cy="4602163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lvl="1" eaLnBrk="1" hangingPunct="1">
              <a:lnSpc>
                <a:spcPct val="100000"/>
              </a:lnSpc>
            </a:pPr>
            <a:r>
              <a:rPr lang="en-US" b="1" dirty="0" smtClean="0"/>
              <a:t>Solar energy</a:t>
            </a:r>
            <a:r>
              <a:rPr lang="en-US" dirty="0" smtClean="0"/>
              <a:t>-energy from the sun </a:t>
            </a:r>
          </a:p>
          <a:p>
            <a:pPr lvl="1" eaLnBrk="1" hangingPunct="1">
              <a:lnSpc>
                <a:spcPct val="100000"/>
              </a:lnSpc>
            </a:pPr>
            <a:r>
              <a:rPr lang="en-US" dirty="0" smtClean="0"/>
              <a:t>Comes in the form of </a:t>
            </a:r>
            <a:r>
              <a:rPr lang="en-US" b="1" dirty="0" smtClean="0"/>
              <a:t>thermal</a:t>
            </a:r>
            <a:r>
              <a:rPr lang="en-US" dirty="0" smtClean="0"/>
              <a:t> (heat)</a:t>
            </a:r>
          </a:p>
          <a:p>
            <a:pPr lvl="1" eaLnBrk="1" hangingPunct="1">
              <a:lnSpc>
                <a:spcPct val="100000"/>
              </a:lnSpc>
              <a:buFont typeface="Arial" charset="0"/>
              <a:buNone/>
            </a:pPr>
            <a:r>
              <a:rPr lang="en-US" dirty="0" smtClean="0"/>
              <a:t>   and </a:t>
            </a:r>
            <a:r>
              <a:rPr lang="en-US" b="1" dirty="0" smtClean="0"/>
              <a:t>electromagnetic</a:t>
            </a:r>
            <a:r>
              <a:rPr lang="en-US" dirty="0" smtClean="0"/>
              <a:t> (light) energy</a:t>
            </a:r>
          </a:p>
          <a:p>
            <a:pPr lvl="1" eaLnBrk="1" hangingPunct="1">
              <a:lnSpc>
                <a:spcPct val="100000"/>
              </a:lnSpc>
            </a:pPr>
            <a:r>
              <a:rPr lang="en-US" dirty="0" smtClean="0"/>
              <a:t>Obtainable directly from the sun or </a:t>
            </a:r>
            <a:br>
              <a:rPr lang="en-US" dirty="0" smtClean="0"/>
            </a:br>
            <a:r>
              <a:rPr lang="en-US" dirty="0" smtClean="0"/>
              <a:t>indirectly from moving water, wind, </a:t>
            </a:r>
            <a:br>
              <a:rPr lang="en-US" dirty="0" smtClean="0"/>
            </a:br>
            <a:r>
              <a:rPr lang="en-US" dirty="0" smtClean="0"/>
              <a:t>and biomass</a:t>
            </a:r>
          </a:p>
          <a:p>
            <a:pPr lvl="2" eaLnBrk="1" hangingPunct="1">
              <a:buFont typeface="Arial" charset="0"/>
              <a:buNone/>
            </a:pPr>
            <a:endParaRPr lang="en-US" sz="2200" dirty="0" smtClean="0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6019800" y="1905000"/>
            <a:ext cx="2667000" cy="1905000"/>
            <a:chOff x="3984" y="864"/>
            <a:chExt cx="1392" cy="960"/>
          </a:xfrm>
        </p:grpSpPr>
        <p:sp>
          <p:nvSpPr>
            <p:cNvPr id="9" name="Rounded Rectangle 8"/>
            <p:cNvSpPr/>
            <p:nvPr/>
          </p:nvSpPr>
          <p:spPr>
            <a:xfrm>
              <a:off x="3984" y="864"/>
              <a:ext cx="1392" cy="96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  <a:alpha val="4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B5395"/>
                </a:solidFill>
                <a:cs typeface="Arial" charset="0"/>
              </a:endParaRPr>
            </a:p>
          </p:txBody>
        </p:sp>
        <p:pic>
          <p:nvPicPr>
            <p:cNvPr id="8201" name="Picture 14" descr="MP900423061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80" y="960"/>
              <a:ext cx="1200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6019800" y="4114800"/>
            <a:ext cx="2667000" cy="1981200"/>
            <a:chOff x="3984" y="2064"/>
            <a:chExt cx="1392" cy="960"/>
          </a:xfrm>
        </p:grpSpPr>
        <p:sp>
          <p:nvSpPr>
            <p:cNvPr id="10" name="Rounded Rectangle 9"/>
            <p:cNvSpPr/>
            <p:nvPr/>
          </p:nvSpPr>
          <p:spPr>
            <a:xfrm>
              <a:off x="3984" y="2064"/>
              <a:ext cx="1392" cy="96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4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B5395"/>
                </a:solidFill>
                <a:cs typeface="Arial" charset="0"/>
              </a:endParaRPr>
            </a:p>
          </p:txBody>
        </p:sp>
        <p:pic>
          <p:nvPicPr>
            <p:cNvPr id="8199" name="Picture 17" descr="MC900432589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72" y="2112"/>
              <a:ext cx="816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  <p:bldP spid="204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0772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Types</a:t>
            </a:r>
            <a:endParaRPr lang="en-US" dirty="0"/>
          </a:p>
        </p:txBody>
      </p:sp>
      <p:sp>
        <p:nvSpPr>
          <p:cNvPr id="18435" name="Content Placeholder 4"/>
          <p:cNvSpPr>
            <a:spLocks noGrp="1"/>
          </p:cNvSpPr>
          <p:nvPr>
            <p:ph sz="half" idx="2"/>
          </p:nvPr>
        </p:nvSpPr>
        <p:spPr>
          <a:xfrm>
            <a:off x="533400" y="3429000"/>
            <a:ext cx="4040188" cy="1524000"/>
          </a:xfrm>
        </p:spPr>
        <p:txBody>
          <a:bodyPr/>
          <a:lstStyle/>
          <a:p>
            <a:pPr marL="0" indent="0">
              <a:buFont typeface="Arial" charset="0"/>
              <a:buChar char="•"/>
            </a:pPr>
            <a:r>
              <a:rPr lang="en-US" dirty="0" smtClean="0"/>
              <a:t>Concentrated </a:t>
            </a:r>
          </a:p>
          <a:p>
            <a:pPr marL="400050" lvl="1" indent="0"/>
            <a:r>
              <a:rPr lang="en-US" dirty="0" smtClean="0"/>
              <a:t>Solar Cookers</a:t>
            </a:r>
          </a:p>
          <a:p>
            <a:pPr marL="400050" lvl="1" indent="0"/>
            <a:r>
              <a:rPr lang="en-US" dirty="0" smtClean="0"/>
              <a:t>Mirror Utilities Systems</a:t>
            </a:r>
          </a:p>
        </p:txBody>
      </p:sp>
      <p:sp>
        <p:nvSpPr>
          <p:cNvPr id="1843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4800600"/>
            <a:ext cx="4041775" cy="1828800"/>
          </a:xfrm>
        </p:spPr>
        <p:txBody>
          <a:bodyPr/>
          <a:lstStyle/>
          <a:p>
            <a:pPr marL="0" indent="0">
              <a:buFont typeface="Arial" charset="0"/>
              <a:buChar char="•"/>
            </a:pPr>
            <a:r>
              <a:rPr lang="en-US" dirty="0" smtClean="0"/>
              <a:t>Commercial, industrial or residential</a:t>
            </a:r>
          </a:p>
          <a:p>
            <a:pPr marL="0" indent="0">
              <a:buFont typeface="Arial" charset="0"/>
              <a:buChar char="•"/>
            </a:pPr>
            <a:r>
              <a:rPr lang="en-US" dirty="0" smtClean="0"/>
              <a:t>Transportation: cars, boats, planes</a:t>
            </a:r>
          </a:p>
          <a:p>
            <a:pPr marL="0" indent="0">
              <a:buFont typeface="Arial" charset="0"/>
              <a:buChar char="•"/>
            </a:pPr>
            <a:r>
              <a:rPr lang="en-US" dirty="0" smtClean="0"/>
              <a:t>Satellites </a:t>
            </a:r>
            <a:r>
              <a:rPr lang="en-US" dirty="0" smtClean="0">
                <a:sym typeface="Wingdings" pitchFamily="2" charset="2"/>
              </a:rPr>
              <a:t></a:t>
            </a:r>
          </a:p>
          <a:p>
            <a:pPr marL="0" indent="0">
              <a:buFont typeface="Arial" charset="0"/>
              <a:buChar char="•"/>
            </a:pPr>
            <a:r>
              <a:rPr lang="en-US" dirty="0" smtClean="0"/>
              <a:t>Cool projects!</a:t>
            </a:r>
          </a:p>
          <a:p>
            <a:pPr marL="0" indent="0">
              <a:buFont typeface="Arial" charset="0"/>
              <a:buChar char="•"/>
            </a:pPr>
            <a:endParaRPr lang="en-US" dirty="0" smtClean="0"/>
          </a:p>
          <a:p>
            <a:pPr marL="0" indent="0">
              <a:buFont typeface="Arial" charset="0"/>
              <a:buChar char="•"/>
            </a:pPr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idx="12"/>
          </p:nvPr>
        </p:nvSpPr>
        <p:spPr>
          <a:xfrm>
            <a:off x="4343400" y="4419600"/>
            <a:ext cx="4040188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Uses</a:t>
            </a:r>
            <a:endParaRPr lang="en-US" dirty="0"/>
          </a:p>
        </p:txBody>
      </p:sp>
      <p:sp>
        <p:nvSpPr>
          <p:cNvPr id="18438" name="Title 1"/>
          <p:cNvSpPr>
            <a:spLocks noGrp="1"/>
          </p:cNvSpPr>
          <p:nvPr>
            <p:ph type="title"/>
          </p:nvPr>
        </p:nvSpPr>
        <p:spPr>
          <a:xfrm>
            <a:off x="609600" y="428625"/>
            <a:ext cx="8229600" cy="639763"/>
          </a:xfrm>
        </p:spPr>
        <p:txBody>
          <a:bodyPr/>
          <a:lstStyle/>
          <a:p>
            <a:r>
              <a:rPr lang="en-US" dirty="0" smtClean="0"/>
              <a:t>Solar Energy</a:t>
            </a:r>
          </a:p>
        </p:txBody>
      </p:sp>
      <p:sp>
        <p:nvSpPr>
          <p:cNvPr id="1843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38200" y="914400"/>
            <a:ext cx="8153400" cy="457200"/>
          </a:xfrm>
        </p:spPr>
        <p:txBody>
          <a:bodyPr/>
          <a:lstStyle/>
          <a:p>
            <a:pPr marL="0" indent="0"/>
            <a:r>
              <a:rPr lang="en-US" dirty="0" smtClean="0"/>
              <a:t>Types and Uses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4572000" y="1905000"/>
            <a:ext cx="404018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3495C"/>
              </a:buClr>
              <a:buSzPct val="70000"/>
              <a:buFont typeface="Arial" charset="0"/>
              <a:buChar char="•"/>
              <a:tabLst/>
              <a:defRPr/>
            </a:pPr>
            <a:r>
              <a:rPr lang="en-US" sz="2000" dirty="0" smtClean="0">
                <a:solidFill>
                  <a:srgbClr val="115964"/>
                </a:solidFill>
                <a:latin typeface="+mn-lt"/>
                <a:cs typeface="+mn-cs"/>
              </a:rPr>
              <a:t>Active</a:t>
            </a:r>
          </a:p>
          <a:p>
            <a:pPr lvl="1" eaLnBrk="0" hangingPunct="0">
              <a:spcBef>
                <a:spcPct val="20000"/>
              </a:spcBef>
              <a:buClr>
                <a:srgbClr val="03495C"/>
              </a:buClr>
              <a:buSzPct val="70000"/>
              <a:buFont typeface="Arial" charset="0"/>
              <a:buChar char="•"/>
            </a:pPr>
            <a:r>
              <a:rPr lang="en-US" sz="2000" dirty="0" smtClean="0">
                <a:solidFill>
                  <a:srgbClr val="115964"/>
                </a:solidFill>
                <a:latin typeface="+mn-lt"/>
                <a:cs typeface="+mn-cs"/>
              </a:rPr>
              <a:t>Closed Loop</a:t>
            </a:r>
          </a:p>
          <a:p>
            <a:pPr lvl="1" eaLnBrk="0" hangingPunct="0">
              <a:spcBef>
                <a:spcPct val="20000"/>
              </a:spcBef>
              <a:buClr>
                <a:srgbClr val="03495C"/>
              </a:buClr>
              <a:buSzPct val="70000"/>
              <a:buFont typeface="Arial" charset="0"/>
              <a:buChar char="•"/>
            </a:pPr>
            <a:r>
              <a:rPr lang="en-US" sz="2000" dirty="0" smtClean="0">
                <a:solidFill>
                  <a:srgbClr val="115964"/>
                </a:solidFill>
                <a:latin typeface="+mn-lt"/>
                <a:cs typeface="+mn-cs"/>
              </a:rPr>
              <a:t>Open Loop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3495C"/>
              </a:buClr>
              <a:buSzPct val="70000"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59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Passive</a:t>
            </a:r>
          </a:p>
          <a:p>
            <a:pPr marL="40005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3495C"/>
              </a:buClr>
              <a:buSzPct val="70000"/>
              <a:buFont typeface="Arial" charset="0"/>
              <a:buChar char="•"/>
              <a:tabLst/>
              <a:defRPr/>
            </a:pPr>
            <a:r>
              <a:rPr lang="en-US" sz="2000" dirty="0" smtClean="0">
                <a:solidFill>
                  <a:srgbClr val="115964"/>
                </a:solidFill>
                <a:latin typeface="+mn-lt"/>
                <a:cs typeface="+mn-cs"/>
              </a:rPr>
              <a:t>ICS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11596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0005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3495C"/>
              </a:buClr>
              <a:buSzPct val="70000"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59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Thermosyphon	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 bwMode="auto">
          <a:xfrm>
            <a:off x="609600" y="1905000"/>
            <a:ext cx="404018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3495C"/>
              </a:buClr>
              <a:buSzPct val="70000"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59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Photovoltaic (PV)</a:t>
            </a:r>
          </a:p>
          <a:p>
            <a:pPr marL="40005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3495C"/>
              </a:buClr>
              <a:buSzPct val="70000"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59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Crystalline</a:t>
            </a:r>
          </a:p>
          <a:p>
            <a:pPr marL="40005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3495C"/>
              </a:buClr>
              <a:buSzPct val="70000"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59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Thin Film</a:t>
            </a:r>
          </a:p>
          <a:p>
            <a:pPr marL="40005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3495C"/>
              </a:buClr>
              <a:buSzPct val="70000"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59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BIPV Roof Shingles	</a:t>
            </a:r>
          </a:p>
        </p:txBody>
      </p:sp>
      <p:pic>
        <p:nvPicPr>
          <p:cNvPr id="11" name="Picture 9" descr="MC900438057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-2286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decel="1000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decel="1000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900" decel="1000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18435" grpId="0" build="p"/>
      <p:bldP spid="18436" grpId="0" build="p"/>
      <p:bldP spid="7" grpId="0" build="p" animBg="1"/>
      <p:bldP spid="18438" grpId="0"/>
      <p:bldP spid="18439" grpId="0" build="p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048000"/>
            <a:ext cx="2971800" cy="639762"/>
          </a:xfrm>
        </p:spPr>
        <p:txBody>
          <a:bodyPr/>
          <a:lstStyle/>
          <a:p>
            <a:r>
              <a:rPr lang="en-US" dirty="0" smtClean="0"/>
              <a:t>Solar Energy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4800" y="152400"/>
            <a:ext cx="1600200" cy="457200"/>
          </a:xfrm>
        </p:spPr>
        <p:txBody>
          <a:bodyPr/>
          <a:lstStyle/>
          <a:p>
            <a:r>
              <a:rPr lang="en-US" dirty="0" smtClean="0"/>
              <a:t>Crystalline </a:t>
            </a:r>
            <a:endParaRPr lang="en-US" dirty="0"/>
          </a:p>
        </p:txBody>
      </p:sp>
      <p:pic>
        <p:nvPicPr>
          <p:cNvPr id="5" name="Picture 9" descr="Mono-Crystalline Solar Cel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09600"/>
            <a:ext cx="1676400" cy="1676401"/>
          </a:xfrm>
          <a:prstGeom prst="rect">
            <a:avLst/>
          </a:prstGeom>
          <a:noFill/>
        </p:spPr>
      </p:pic>
      <p:sp>
        <p:nvSpPr>
          <p:cNvPr id="6" name="Text Placeholder 3"/>
          <p:cNvSpPr txBox="1">
            <a:spLocks/>
          </p:cNvSpPr>
          <p:nvPr/>
        </p:nvSpPr>
        <p:spPr bwMode="auto">
          <a:xfrm>
            <a:off x="2362200" y="1524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3495C"/>
              </a:buClr>
              <a:buSzPct val="70000"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115964"/>
                </a:solidFill>
                <a:latin typeface="+mn-lt"/>
                <a:cs typeface="+mn-cs"/>
              </a:rPr>
              <a:t>Thin Film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59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1596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 Placeholder 3"/>
          <p:cNvSpPr txBox="1">
            <a:spLocks/>
          </p:cNvSpPr>
          <p:nvPr/>
        </p:nvSpPr>
        <p:spPr bwMode="auto">
          <a:xfrm>
            <a:off x="5105400" y="1524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3495C"/>
              </a:buClr>
              <a:buSzPct val="70000"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115964"/>
                </a:solidFill>
                <a:latin typeface="+mn-lt"/>
                <a:cs typeface="+mn-cs"/>
              </a:rPr>
              <a:t>BIPV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59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1596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 bwMode="auto">
          <a:xfrm>
            <a:off x="6858000" y="152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3495C"/>
              </a:buClr>
              <a:buSzPct val="70000"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115964"/>
                </a:solidFill>
                <a:latin typeface="+mn-lt"/>
                <a:cs typeface="+mn-cs"/>
              </a:rPr>
              <a:t>Solar Cookers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59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1596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 Placeholder 3"/>
          <p:cNvSpPr txBox="1">
            <a:spLocks/>
          </p:cNvSpPr>
          <p:nvPr/>
        </p:nvSpPr>
        <p:spPr bwMode="auto">
          <a:xfrm>
            <a:off x="228600" y="23622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3495C"/>
              </a:buClr>
              <a:buSzPct val="70000"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115964"/>
                </a:solidFill>
                <a:latin typeface="+mn-lt"/>
                <a:cs typeface="+mn-cs"/>
              </a:rPr>
              <a:t>Heliostats and Parabolic Trough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1159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Systems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59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1596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 Placeholder 3"/>
          <p:cNvSpPr txBox="1">
            <a:spLocks/>
          </p:cNvSpPr>
          <p:nvPr/>
        </p:nvSpPr>
        <p:spPr bwMode="auto">
          <a:xfrm>
            <a:off x="4648200" y="4267200"/>
            <a:ext cx="195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3495C"/>
              </a:buClr>
              <a:buSzPct val="70000"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115964"/>
                </a:solidFill>
                <a:latin typeface="+mn-lt"/>
                <a:cs typeface="+mn-cs"/>
              </a:rPr>
              <a:t>Closed Loop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59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1596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 Placeholder 3"/>
          <p:cNvSpPr txBox="1">
            <a:spLocks/>
          </p:cNvSpPr>
          <p:nvPr/>
        </p:nvSpPr>
        <p:spPr bwMode="auto">
          <a:xfrm>
            <a:off x="6858000" y="42672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3495C"/>
              </a:buClr>
              <a:buSzPct val="70000"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115964"/>
                </a:solidFill>
                <a:latin typeface="+mn-lt"/>
                <a:cs typeface="+mn-cs"/>
              </a:rPr>
              <a:t>Thermosyphon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59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1596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7826" name="Picture 2" descr="http://www.circuitstoday.com/wp-content/uploads/2011/06/Thin-Film-Solar-Ce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609600"/>
            <a:ext cx="2239743" cy="1752600"/>
          </a:xfrm>
          <a:prstGeom prst="rect">
            <a:avLst/>
          </a:prstGeom>
          <a:noFill/>
        </p:spPr>
      </p:pic>
      <p:pic>
        <p:nvPicPr>
          <p:cNvPr id="77828" name="Picture 4" descr="http://solar.calfinder.com/blog/wp-content/uploads/2010/05/sole-tile-solar-installat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609600"/>
            <a:ext cx="2421089" cy="1819276"/>
          </a:xfrm>
          <a:prstGeom prst="rect">
            <a:avLst/>
          </a:prstGeom>
          <a:noFill/>
        </p:spPr>
      </p:pic>
      <p:pic>
        <p:nvPicPr>
          <p:cNvPr id="77830" name="Picture 6" descr="http://images1.wikia.nocookie.net/__cb20080120210734/solarcooking/images/7/7f/Fun-Panel_45_degree_vie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609600"/>
            <a:ext cx="2096221" cy="1905000"/>
          </a:xfrm>
          <a:prstGeom prst="rect">
            <a:avLst/>
          </a:prstGeom>
          <a:noFill/>
        </p:spPr>
      </p:pic>
      <p:pic>
        <p:nvPicPr>
          <p:cNvPr id="77832" name="Picture 8" descr="http://www.solarthermalmagazine.com/wp-content/uploads/2010/07/the-ps10-concentrated-solar-power-tower-solar-thermal-magazin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2819400"/>
            <a:ext cx="2667000" cy="1998870"/>
          </a:xfrm>
          <a:prstGeom prst="rect">
            <a:avLst/>
          </a:prstGeom>
          <a:noFill/>
        </p:spPr>
      </p:pic>
      <p:pic>
        <p:nvPicPr>
          <p:cNvPr id="77834" name="Picture 10" descr="http://i00.i.aliimg.com/photo/v0/357859258/300L_Luxury_Split_Closed_Loop_Solar_Wate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43400" y="4717744"/>
            <a:ext cx="2590800" cy="1802635"/>
          </a:xfrm>
          <a:prstGeom prst="rect">
            <a:avLst/>
          </a:prstGeom>
          <a:noFill/>
        </p:spPr>
      </p:pic>
      <p:pic>
        <p:nvPicPr>
          <p:cNvPr id="77836" name="Picture 12" descr="http://www.sl-solar.net/picture/20111018163315258w1000h1000uslsolar/thermosyphon-solar-hot-water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10400" y="4648200"/>
            <a:ext cx="1905000" cy="1905000"/>
          </a:xfrm>
          <a:prstGeom prst="rect">
            <a:avLst/>
          </a:prstGeom>
          <a:noFill/>
        </p:spPr>
      </p:pic>
      <p:pic>
        <p:nvPicPr>
          <p:cNvPr id="77840" name="Picture 16" descr="http://www.seia.org/sites/default/files/Solar-technology-CSP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24200" y="2819400"/>
            <a:ext cx="2286000" cy="1522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10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7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7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7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7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Heating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90600" y="914400"/>
            <a:ext cx="8153400" cy="457200"/>
          </a:xfrm>
        </p:spPr>
        <p:txBody>
          <a:bodyPr/>
          <a:lstStyle/>
          <a:p>
            <a:r>
              <a:rPr lang="en-US" dirty="0" smtClean="0"/>
              <a:t>Heating Water</a:t>
            </a:r>
            <a:endParaRPr lang="en-US" dirty="0"/>
          </a:p>
        </p:txBody>
      </p:sp>
      <p:pic>
        <p:nvPicPr>
          <p:cNvPr id="8" name="Solar Heating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90600" y="1390650"/>
            <a:ext cx="7086600" cy="5314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0" y="1600200"/>
            <a:ext cx="4343400" cy="43735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200" b="1" dirty="0" smtClean="0"/>
              <a:t>Passive solar heating system</a:t>
            </a:r>
            <a:r>
              <a:rPr lang="en-US" sz="2200" b="0" dirty="0" smtClean="0"/>
              <a:t>: absorbs and stores heat directly from sun without pumps or fans</a:t>
            </a:r>
          </a:p>
          <a:p>
            <a:pPr lvl="1">
              <a:buFont typeface="Arial" pitchFamily="34" charset="0"/>
              <a:buChar char="•"/>
            </a:pPr>
            <a:r>
              <a:rPr lang="en-US" sz="1800" b="0" dirty="0" smtClean="0"/>
              <a:t>Ex: concrete, adobe, brick, stone store solar energy as heat then release it slowly during the day and night</a:t>
            </a:r>
          </a:p>
          <a:p>
            <a:pPr>
              <a:buFont typeface="Arial" pitchFamily="34" charset="0"/>
              <a:buChar char="•"/>
            </a:pPr>
            <a:endParaRPr lang="en-US" b="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4267200" cy="43735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200" b="1" dirty="0" smtClean="0"/>
              <a:t>Active solar heating system</a:t>
            </a:r>
            <a:r>
              <a:rPr lang="en-US" sz="2200" dirty="0" smtClean="0"/>
              <a:t>: absorbs energy from sun by pumping heat-absorbing fluid (water or anti-freeze) through special collectors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Can be used to heat water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639762"/>
          </a:xfrm>
        </p:spPr>
        <p:txBody>
          <a:bodyPr/>
          <a:lstStyle/>
          <a:p>
            <a:r>
              <a:rPr lang="en-US" dirty="0" smtClean="0"/>
              <a:t>Solar Heating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90600" y="914400"/>
            <a:ext cx="8153400" cy="457200"/>
          </a:xfrm>
        </p:spPr>
        <p:txBody>
          <a:bodyPr/>
          <a:lstStyle/>
          <a:p>
            <a:r>
              <a:rPr lang="en-US" dirty="0" smtClean="0"/>
              <a:t>Passive and Active</a:t>
            </a:r>
            <a:endParaRPr lang="en-US" dirty="0"/>
          </a:p>
        </p:txBody>
      </p:sp>
      <p:pic>
        <p:nvPicPr>
          <p:cNvPr id="1028" name="Picture 4" descr="http://www.uk-energy-saving.com/passive_solar_heatin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4114800"/>
            <a:ext cx="4316979" cy="2579818"/>
          </a:xfrm>
          <a:prstGeom prst="rect">
            <a:avLst/>
          </a:prstGeom>
          <a:noFill/>
        </p:spPr>
      </p:pic>
      <p:pic>
        <p:nvPicPr>
          <p:cNvPr id="1030" name="Picture 6" descr="http://content.answcdn.com/main/content/img/barrons/realestate/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0"/>
            <a:ext cx="4495800" cy="3078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Free energy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No CO</a:t>
            </a:r>
            <a:r>
              <a:rPr lang="en-US" baseline="-25000" dirty="0" smtClean="0"/>
              <a:t>2 </a:t>
            </a:r>
            <a:r>
              <a:rPr lang="en-US" dirty="0" smtClean="0"/>
              <a:t> emissions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Quick installation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Net energy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Average active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High passive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Moderate cost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Requires sun more than half the time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Need heat storage system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Maintenance &amp; repair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Unattractive </a:t>
            </a:r>
            <a:r>
              <a:rPr lang="en-US" dirty="0" err="1" smtClean="0"/>
              <a:t>asthetics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dirty="0" smtClean="0"/>
              <a:t>Cons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Heating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43000" y="914400"/>
            <a:ext cx="8153400" cy="457200"/>
          </a:xfrm>
        </p:spPr>
        <p:txBody>
          <a:bodyPr/>
          <a:lstStyle/>
          <a:p>
            <a:r>
              <a:rPr lang="en-US" dirty="0" smtClean="0"/>
              <a:t>Advantages &amp; Disadvantages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/>
      <p:bldP spid="4" grpId="0" uiExpand="1" build="p"/>
      <p:bldP spid="5" grpId="0" build="p" animBg="1"/>
      <p:bldP spid="6" grpId="0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Thermal Energy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90600" y="914400"/>
            <a:ext cx="8153400" cy="457200"/>
          </a:xfrm>
        </p:spPr>
        <p:txBody>
          <a:bodyPr/>
          <a:lstStyle/>
          <a:p>
            <a:r>
              <a:rPr lang="en-US" dirty="0" smtClean="0"/>
              <a:t>Central Receiver Systems: Power Tower &amp; Heliostats</a:t>
            </a:r>
            <a:endParaRPr lang="en-US" dirty="0"/>
          </a:p>
        </p:txBody>
      </p:sp>
      <p:pic>
        <p:nvPicPr>
          <p:cNvPr id="7" name="Solar Power Tower Animation.wmv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90600" y="1371600"/>
            <a:ext cx="7086600" cy="5314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2" grpId="0"/>
      <p:bldP spid="4" grpId="0" build="p"/>
    </p:bldLst>
  </p:timing>
</p:sld>
</file>

<file path=ppt/theme/theme1.xml><?xml version="1.0" encoding="utf-8"?>
<a:theme xmlns:a="http://schemas.openxmlformats.org/drawingml/2006/main" name="PresenterMedia.com Earth Flower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rganic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2098</TotalTime>
  <Words>907</Words>
  <Application>Microsoft Office PowerPoint</Application>
  <PresentationFormat>On-screen Show (4:3)</PresentationFormat>
  <Paragraphs>196</Paragraphs>
  <Slides>24</Slides>
  <Notes>7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Segoe UI</vt:lpstr>
      <vt:lpstr>Perpetua</vt:lpstr>
      <vt:lpstr>Wingdings</vt:lpstr>
      <vt:lpstr>Calibri</vt:lpstr>
      <vt:lpstr>PresenterMedia.com Earth Flower</vt:lpstr>
      <vt:lpstr>Solar Energy</vt:lpstr>
      <vt:lpstr>Forms of Energy</vt:lpstr>
      <vt:lpstr>What Is Renewable Solar Energy?</vt:lpstr>
      <vt:lpstr>Solar Energy</vt:lpstr>
      <vt:lpstr>Solar Energy </vt:lpstr>
      <vt:lpstr>Solar Heating</vt:lpstr>
      <vt:lpstr>Solar Heating</vt:lpstr>
      <vt:lpstr>Solar Heating</vt:lpstr>
      <vt:lpstr>Solar Thermal Energy</vt:lpstr>
      <vt:lpstr>Solar Thermal Energy</vt:lpstr>
      <vt:lpstr>Solar Thermal Energy</vt:lpstr>
      <vt:lpstr>Solar Thermal Energy</vt:lpstr>
      <vt:lpstr>Solar Thermal Energy</vt:lpstr>
      <vt:lpstr>Solar Thermal Energy</vt:lpstr>
      <vt:lpstr>Solar Panels</vt:lpstr>
      <vt:lpstr>Solar Panels</vt:lpstr>
      <vt:lpstr>Solar Panels</vt:lpstr>
      <vt:lpstr>Solar Panels</vt:lpstr>
      <vt:lpstr>Energy Usage in the United States</vt:lpstr>
      <vt:lpstr>Energy Usage in the United States</vt:lpstr>
      <vt:lpstr>Why is solar limited?</vt:lpstr>
      <vt:lpstr>Recent Events</vt:lpstr>
      <vt:lpstr>Go SEEK!</vt:lpstr>
      <vt:lpstr>Thank you for learning with us!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Solar Energy</dc:title>
  <dc:creator>Kristen</dc:creator>
  <cp:lastModifiedBy>Dorinda</cp:lastModifiedBy>
  <cp:revision>133</cp:revision>
  <dcterms:modified xsi:type="dcterms:W3CDTF">2014-02-16T23:06:40Z</dcterms:modified>
</cp:coreProperties>
</file>